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9" r:id="rId3"/>
    <p:sldId id="259" r:id="rId4"/>
    <p:sldId id="320" r:id="rId5"/>
    <p:sldId id="292" r:id="rId6"/>
    <p:sldId id="293" r:id="rId7"/>
    <p:sldId id="294" r:id="rId8"/>
    <p:sldId id="262" r:id="rId9"/>
    <p:sldId id="269" r:id="rId10"/>
    <p:sldId id="277" r:id="rId11"/>
    <p:sldId id="278" r:id="rId12"/>
    <p:sldId id="276" r:id="rId13"/>
    <p:sldId id="274" r:id="rId14"/>
    <p:sldId id="283" r:id="rId15"/>
    <p:sldId id="265" r:id="rId16"/>
    <p:sldId id="266" r:id="rId17"/>
    <p:sldId id="287" r:id="rId18"/>
    <p:sldId id="286" r:id="rId19"/>
    <p:sldId id="281" r:id="rId20"/>
    <p:sldId id="291" r:id="rId21"/>
    <p:sldId id="288" r:id="rId22"/>
    <p:sldId id="297" r:id="rId23"/>
    <p:sldId id="298" r:id="rId24"/>
    <p:sldId id="314" r:id="rId25"/>
    <p:sldId id="303" r:id="rId26"/>
    <p:sldId id="299" r:id="rId27"/>
    <p:sldId id="300" r:id="rId28"/>
    <p:sldId id="302" r:id="rId29"/>
    <p:sldId id="315" r:id="rId30"/>
    <p:sldId id="325" r:id="rId31"/>
    <p:sldId id="304" r:id="rId32"/>
    <p:sldId id="307" r:id="rId33"/>
    <p:sldId id="308" r:id="rId34"/>
    <p:sldId id="310" r:id="rId35"/>
    <p:sldId id="316" r:id="rId36"/>
    <p:sldId id="312" r:id="rId37"/>
    <p:sldId id="311" r:id="rId38"/>
    <p:sldId id="318" r:id="rId39"/>
    <p:sldId id="323" r:id="rId40"/>
    <p:sldId id="326" r:id="rId41"/>
    <p:sldId id="32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1" autoAdjust="0"/>
    <p:restoredTop sz="86486" autoAdjust="0"/>
  </p:normalViewPr>
  <p:slideViewPr>
    <p:cSldViewPr snapToGrid="0">
      <p:cViewPr varScale="1">
        <p:scale>
          <a:sx n="98" d="100"/>
          <a:sy n="98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F4910-C668-46EB-A8B9-325BD5B0E840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82A9D-A116-4492-9511-A21BAD88FD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98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– PACKAGE FOR STATISTICS!!!!!!!!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82A9D-A116-4492-9511-A21BAD88FD0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91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FBE6-0FAA-4D4A-8368-6AEA1E7DC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B2EBF-EF52-4B73-841C-4F730AC56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E3E3B-009A-4856-8C1C-6EE5746FA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A3341-1217-4748-889E-E2763C33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9A4A-E1C9-46FA-BA9C-DDD8B6CF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40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C291-9ACA-48CC-8E05-96C596BF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DA894-548F-4708-ADB4-0AE1AB8AC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7C27-14C9-4464-B964-9932DE58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DC9C-2848-4C8A-B1BD-5BC4E2F8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C080-1089-4A7C-B3A7-FC8653E5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7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9277D-4D52-4C35-8C39-F7C2ED2AAE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E3FC8-6431-4A3E-A46C-EF1986C9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E4C2-EA51-414B-BC9A-CBF92E35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F48A7-E3AF-4F27-9CA4-540F4AB4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7CE1-252A-41F6-B6FB-2B39992E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2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37C6-1984-45DF-B494-E05B1854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5236-F362-45AD-9261-5F1A569F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7750A-A821-45DC-B52C-7A3D1B22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6590-B830-46B1-9209-DADBBCD08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E96F5-7956-4125-BC38-5F2588CF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16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E524-3B0C-4584-84B2-E00D8ECF6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3266A-4CD9-4A56-93A3-CC6271860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D868E-6759-446C-88A1-89507FF2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FB4B4-6DFB-4740-AFC0-0165F849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C98A2-67EB-4108-B84B-B0EB957B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87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C163-9613-4FBD-B0D8-297A3FCC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0A6A-AB05-4AC3-BE7E-C48B34072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48F2-A3D3-40E7-912E-0E8052C6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52626-AE51-400B-8DB7-D00DEEFB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7E1C4-1FF5-4EA1-B98F-19BB28D7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A6F67-2DFC-434D-9B70-15DDC5D1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76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77-8D01-4481-A91E-4DEE4598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9D210-67AA-455D-A18A-39F56BD0C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DEF70-C08C-4E27-A9DD-A878A881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D7D29-FB73-4EB0-8F7A-C3708EF79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03451-E22A-485D-9FF7-8C0082481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4747A-3DFB-4AE1-98B4-851435D2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9CC3F-358B-4873-BABE-D364D30F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6FD93-849D-46D6-9000-1EA4521B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57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042-B813-40FA-8790-77606EE2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E8555-E336-45C6-B805-26173B8D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2D87C-55E1-4553-B109-BBF2F3C6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39024-55BB-4DA9-A037-814F64C6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55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C7223-C346-4845-9EAE-236FD137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E2B9D-9348-4BBD-990A-27B09B49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1D25D-C101-452D-B952-B30B9F42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8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9F09-E18C-40EA-BAD3-85F5B021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900A-131D-4EE3-BAAB-8BDBB5F7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DCA59-B1E1-4E40-A590-B65B60B47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14437-B0AC-4054-AD9C-EBEB79DA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E7466-D901-49EC-8B38-88B9B2C3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EB7E2-742C-4901-8413-BA4D8A82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07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2D25-F90D-4D79-BAB8-7C2E4E3F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45A67-1520-45C3-BE68-88BEEDE14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AAA612-E5CA-446C-82A9-03755635B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A33DF-5A1C-451C-B488-3D76F11A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98E1F-DF87-45AB-A7B9-058CE6A2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81608-E01C-46AF-9DB3-546E0AD6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87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642F8-A2A0-4A0D-9C76-974F2941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2E8EC-E573-4A67-9514-AE0B7937E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02B9-8063-40F1-BFB4-7E772A8D0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C33EA-EE92-4AF8-9C1B-C3867F824474}" type="datetimeFigureOut">
              <a:rPr lang="en-GB" smtClean="0"/>
              <a:t>07/07/2020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D654-68BE-4875-B0F2-7E0DC9AC7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6DD7C-9601-43C9-9E95-237E0968A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5546-47FF-4C1D-928C-0E8C3567D0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55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r-graph-gallery.com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iol-map.shef.ac.uk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DARTH-g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v4eTE0aUiQ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">
            <a:extLst>
              <a:ext uri="{FF2B5EF4-FFF2-40B4-BE49-F238E27FC236}">
                <a16:creationId xmlns:a16="http://schemas.microsoft.com/office/drawing/2014/main" id="{1B0E1E22-CDBC-4EAA-835E-C7E0AE377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3743"/>
            <a:ext cx="12192000" cy="810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A6038-175D-4227-8A40-FC2789578B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567" y="2479725"/>
            <a:ext cx="4954505" cy="1723306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08837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74C0BD-BA51-4BE9-956E-F06E212A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opportunity cost.</a:t>
            </a:r>
            <a:endParaRPr lang="en-GB" dirty="0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1C2514F2-CAD5-4DED-90A1-9A6DA3DB7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" r="1856"/>
          <a:stretch/>
        </p:blipFill>
        <p:spPr bwMode="auto">
          <a:xfrm>
            <a:off x="2031572" y="1690687"/>
            <a:ext cx="822026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0A9A41-4C50-4347-B239-050AAEE8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 – flexibility</a:t>
            </a:r>
            <a:endParaRPr lang="en-GB" dirty="0"/>
          </a:p>
        </p:txBody>
      </p:sp>
      <p:pic>
        <p:nvPicPr>
          <p:cNvPr id="5" name="Picture 2" descr="http://www.storybench.org/wp-content/uploads/2017/05/tidyverse.png">
            <a:extLst>
              <a:ext uri="{FF2B5EF4-FFF2-40B4-BE49-F238E27FC236}">
                <a16:creationId xmlns:a16="http://schemas.microsoft.com/office/drawing/2014/main" id="{30F0A710-54DE-43FA-ABA5-90706A2095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1008"/>
            <a:ext cx="10515600" cy="42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26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3644-8F72-496E-A0F8-B83BC5FB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community.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0663B1-CAE1-4F5A-9EBC-5543123A4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135"/>
            <a:ext cx="290089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0A803-D035-450C-9525-DFA8181CDDC7}"/>
              </a:ext>
            </a:extLst>
          </p:cNvPr>
          <p:cNvSpPr/>
          <p:nvPr/>
        </p:nvSpPr>
        <p:spPr>
          <a:xfrm>
            <a:off x="1201727" y="6212473"/>
            <a:ext cx="236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https://r4ds.had.co.nz/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97775-B232-4F59-9874-26B3646BB0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5" r="31608"/>
          <a:stretch/>
        </p:blipFill>
        <p:spPr>
          <a:xfrm>
            <a:off x="4654646" y="1868567"/>
            <a:ext cx="2550872" cy="4336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F224-6B11-4885-AC9A-67DD685CE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042"/>
          <a:stretch/>
        </p:blipFill>
        <p:spPr>
          <a:xfrm>
            <a:off x="8121073" y="1846271"/>
            <a:ext cx="3232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21F6-18E7-4590-8A79-14A5C0E9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R? – employability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0D936A-17A2-4377-9136-AF7292124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672"/>
          <a:stretch/>
        </p:blipFill>
        <p:spPr>
          <a:xfrm>
            <a:off x="294059" y="1471354"/>
            <a:ext cx="5039013" cy="154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02EC4-0000-47B7-88C4-DA35EC73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06" b="22004"/>
          <a:stretch/>
        </p:blipFill>
        <p:spPr>
          <a:xfrm>
            <a:off x="294059" y="3508899"/>
            <a:ext cx="7155402" cy="837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1BA0A-3E3C-4E77-A02C-8D360444A7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25" b="29141"/>
          <a:stretch/>
        </p:blipFill>
        <p:spPr>
          <a:xfrm>
            <a:off x="377898" y="4488288"/>
            <a:ext cx="6455341" cy="1796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9C1A6-9059-4016-A801-3AE10566E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0"/>
          <a:stretch/>
        </p:blipFill>
        <p:spPr>
          <a:xfrm>
            <a:off x="6096000" y="4346436"/>
            <a:ext cx="5890777" cy="24249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39FFB5-8484-4ED0-8450-9848F1528423}"/>
              </a:ext>
            </a:extLst>
          </p:cNvPr>
          <p:cNvSpPr/>
          <p:nvPr/>
        </p:nvSpPr>
        <p:spPr>
          <a:xfrm>
            <a:off x="3222594" y="2681056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F163F-344A-4B3A-A3DC-979A96BC53ED}"/>
              </a:ext>
            </a:extLst>
          </p:cNvPr>
          <p:cNvSpPr/>
          <p:nvPr/>
        </p:nvSpPr>
        <p:spPr>
          <a:xfrm>
            <a:off x="3339100" y="356625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9698BB-70FC-47D1-8771-3089FCC11E2D}"/>
              </a:ext>
            </a:extLst>
          </p:cNvPr>
          <p:cNvSpPr/>
          <p:nvPr/>
        </p:nvSpPr>
        <p:spPr>
          <a:xfrm>
            <a:off x="1955664" y="5811213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842F2F-96F0-4489-82A9-7C21E7F2A655}"/>
              </a:ext>
            </a:extLst>
          </p:cNvPr>
          <p:cNvSpPr/>
          <p:nvPr/>
        </p:nvSpPr>
        <p:spPr>
          <a:xfrm>
            <a:off x="9847912" y="6018168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BB8C1B-5F90-4089-89BE-8352F816A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323" y="2404710"/>
            <a:ext cx="6368618" cy="8247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C3A43E-0603-4067-A701-3CB3597CFC74}"/>
              </a:ext>
            </a:extLst>
          </p:cNvPr>
          <p:cNvSpPr/>
          <p:nvPr/>
        </p:nvSpPr>
        <p:spPr>
          <a:xfrm>
            <a:off x="6903483" y="2702834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6624E-98C6-4021-868A-D389CB215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42" y="731245"/>
            <a:ext cx="4186499" cy="16734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43A374-49A2-4520-95AF-C3A05B3BFCF2}"/>
              </a:ext>
            </a:extLst>
          </p:cNvPr>
          <p:cNvSpPr/>
          <p:nvPr/>
        </p:nvSpPr>
        <p:spPr>
          <a:xfrm>
            <a:off x="9864341" y="1299265"/>
            <a:ext cx="523783" cy="473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AA26E-F940-489C-8AB1-42FDED1D6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471" y="3432199"/>
            <a:ext cx="6015470" cy="17501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CA2CB-178E-4E7D-8573-8EBC48558C90}"/>
              </a:ext>
            </a:extLst>
          </p:cNvPr>
          <p:cNvSpPr/>
          <p:nvPr/>
        </p:nvSpPr>
        <p:spPr>
          <a:xfrm>
            <a:off x="6410037" y="4346436"/>
            <a:ext cx="304800" cy="419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5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4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F2FD1-0C4B-4F66-8BF6-D9B79901D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2448967" y="2619400"/>
            <a:ext cx="2636614" cy="2789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1CD60-FC37-46A3-8B95-3C20F918CFE5}"/>
              </a:ext>
            </a:extLst>
          </p:cNvPr>
          <p:cNvSpPr/>
          <p:nvPr/>
        </p:nvSpPr>
        <p:spPr>
          <a:xfrm>
            <a:off x="2834005" y="5743325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BB679-FA6A-4CE7-9EE8-3824744D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50" y="2501195"/>
            <a:ext cx="2715998" cy="38414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3D5645-6540-4914-8D7E-FDA890955B67}"/>
              </a:ext>
            </a:extLst>
          </p:cNvPr>
          <p:cNvSpPr/>
          <p:nvPr/>
        </p:nvSpPr>
        <p:spPr>
          <a:xfrm>
            <a:off x="2259449" y="6305806"/>
            <a:ext cx="213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Link to graph gallery</a:t>
            </a:r>
            <a:r>
              <a:rPr lang="en-GB" dirty="0"/>
              <a:t> 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CCC88051-0017-4024-AD6D-F53037A9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6699" b="5432"/>
          <a:stretch/>
        </p:blipFill>
        <p:spPr>
          <a:xfrm>
            <a:off x="2259449" y="264672"/>
            <a:ext cx="2099225" cy="2295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00BD1-E45F-411F-9FB4-76B9A3286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81" t="13264" r="7588" b="14337"/>
          <a:stretch/>
        </p:blipFill>
        <p:spPr>
          <a:xfrm>
            <a:off x="7802354" y="328695"/>
            <a:ext cx="2152649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0FCD52-E7C4-445D-AF0C-2AEFD2A04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43" t="12631" r="791" b="31930"/>
          <a:stretch/>
        </p:blipFill>
        <p:spPr>
          <a:xfrm>
            <a:off x="7445646" y="2888320"/>
            <a:ext cx="2973470" cy="3261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0BF996E-8C36-4854-96DC-68EAD641F8EE}"/>
              </a:ext>
            </a:extLst>
          </p:cNvPr>
          <p:cNvSpPr/>
          <p:nvPr/>
        </p:nvSpPr>
        <p:spPr>
          <a:xfrm>
            <a:off x="7999113" y="6305806"/>
            <a:ext cx="186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chemeClr val="accent1"/>
                </a:solidFill>
              </a:rPr>
              <a:t>Course Document</a:t>
            </a:r>
          </a:p>
        </p:txBody>
      </p:sp>
    </p:spTree>
    <p:extLst>
      <p:ext uri="{BB962C8B-B14F-4D97-AF65-F5344CB8AC3E}">
        <p14:creationId xmlns:p14="http://schemas.microsoft.com/office/powerpoint/2010/main" val="24323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F76262-F2A2-4696-911C-695538E8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75" y="308239"/>
            <a:ext cx="2152650" cy="220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C3855-97E9-4D5B-A268-D369B42A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8" y="2712292"/>
            <a:ext cx="3609145" cy="3572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44C3E6-00B8-4329-BF04-C7DE99E6C436}"/>
              </a:ext>
            </a:extLst>
          </p:cNvPr>
          <p:cNvSpPr/>
          <p:nvPr/>
        </p:nvSpPr>
        <p:spPr>
          <a:xfrm>
            <a:off x="7725046" y="6381431"/>
            <a:ext cx="301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https://github.com/DARTH-git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0B044-D911-4983-A6EE-EA6F9B961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07" t="37040" r="34218" b="36455"/>
          <a:stretch/>
        </p:blipFill>
        <p:spPr>
          <a:xfrm>
            <a:off x="1692912" y="312438"/>
            <a:ext cx="2636614" cy="2306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A1A8C-14C8-4E5B-AF5F-404F85920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289" y="2655372"/>
            <a:ext cx="3089258" cy="36864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A271C9-3ADC-4148-8D94-88B8BE0B6552}"/>
              </a:ext>
            </a:extLst>
          </p:cNvPr>
          <p:cNvSpPr/>
          <p:nvPr/>
        </p:nvSpPr>
        <p:spPr>
          <a:xfrm>
            <a:off x="1855663" y="6341778"/>
            <a:ext cx="2611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http://iol-map.shef.ac.uk/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00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experience learning 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96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ur stages of learning Archives | Make Photography Great Again ...">
            <a:extLst>
              <a:ext uri="{FF2B5EF4-FFF2-40B4-BE49-F238E27FC236}">
                <a16:creationId xmlns:a16="http://schemas.microsoft.com/office/drawing/2014/main" id="{191EDD7D-FAE1-4FA4-92C5-1C4C057A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05" y="1546954"/>
            <a:ext cx="5494712" cy="35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1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Homer Simpson I Am So Smart">
            <a:hlinkClick r:id="" action="ppaction://media"/>
            <a:extLst>
              <a:ext uri="{FF2B5EF4-FFF2-40B4-BE49-F238E27FC236}">
                <a16:creationId xmlns:a16="http://schemas.microsoft.com/office/drawing/2014/main" id="{D15D15A4-B9CC-476E-AFC3-6E8717D015C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2463" y="1825625"/>
            <a:ext cx="58054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FF2233-FFE5-49AE-8C4D-1E72D2F0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626"/>
            <a:ext cx="9144000" cy="116458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R for ScHARR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902B5-2196-4746-A810-81539A162298}"/>
              </a:ext>
            </a:extLst>
          </p:cNvPr>
          <p:cNvSpPr txBox="1"/>
          <p:nvPr/>
        </p:nvSpPr>
        <p:spPr>
          <a:xfrm>
            <a:off x="2887579" y="4509436"/>
            <a:ext cx="264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Robert Smith  </a:t>
            </a:r>
          </a:p>
          <a:p>
            <a:pPr algn="ctr"/>
            <a:r>
              <a:rPr lang="en-US" dirty="0"/>
              <a:t>University of Sheffield &amp;</a:t>
            </a:r>
          </a:p>
          <a:p>
            <a:pPr algn="ctr"/>
            <a:r>
              <a:rPr lang="en-US" dirty="0"/>
              <a:t>Dark Peak Analytics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D2B38-D187-4969-8618-3800424E1AEE}"/>
              </a:ext>
            </a:extLst>
          </p:cNvPr>
          <p:cNvSpPr txBox="1"/>
          <p:nvPr/>
        </p:nvSpPr>
        <p:spPr>
          <a:xfrm>
            <a:off x="6657475" y="4509436"/>
            <a:ext cx="264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Paul Schneider</a:t>
            </a:r>
          </a:p>
          <a:p>
            <a:pPr algn="ctr"/>
            <a:r>
              <a:rPr lang="en-US" dirty="0"/>
              <a:t>University of Sheffield &amp;</a:t>
            </a:r>
          </a:p>
          <a:p>
            <a:pPr algn="ctr"/>
            <a:r>
              <a:rPr lang="en-US" dirty="0"/>
              <a:t>Dark Peak Analytics 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875D8-E9A2-4750-866B-5BB66B0CC053}"/>
              </a:ext>
            </a:extLst>
          </p:cNvPr>
          <p:cNvSpPr txBox="1"/>
          <p:nvPr/>
        </p:nvSpPr>
        <p:spPr>
          <a:xfrm>
            <a:off x="4772526" y="3327824"/>
            <a:ext cx="26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Insert Date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0365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132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1: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Learn how to navigate R-Studio.</a:t>
            </a:r>
          </a:p>
          <a:p>
            <a:endParaRPr lang="en-US" dirty="0"/>
          </a:p>
          <a:p>
            <a:r>
              <a:rPr lang="en-US" dirty="0"/>
              <a:t>Learn how to use R to perform basic calculations</a:t>
            </a:r>
          </a:p>
          <a:p>
            <a:endParaRPr lang="en-US" dirty="0"/>
          </a:p>
          <a:p>
            <a:r>
              <a:rPr lang="en-US" dirty="0"/>
              <a:t>Learn what objects are and where they are stored.</a:t>
            </a:r>
          </a:p>
          <a:p>
            <a:endParaRPr lang="en-US" dirty="0"/>
          </a:p>
          <a:p>
            <a:r>
              <a:rPr lang="en-US" dirty="0"/>
              <a:t>Perform basic evaluations.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381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1DE66-7D18-48DB-AEE7-BB591E67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18" y="1943256"/>
            <a:ext cx="5320964" cy="43585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6F1F2C-EE40-40A0-A69B-1C0F6529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1: R-Studio Layout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269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2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26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A5A8D0-FD0D-49D7-AC98-09E31EC73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26" y="2413794"/>
            <a:ext cx="3022600" cy="3175000"/>
          </a:xfrm>
        </p:spPr>
      </p:pic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74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09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08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2: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Know what classes objects can take.</a:t>
            </a:r>
          </a:p>
          <a:p>
            <a:endParaRPr lang="en-US" dirty="0"/>
          </a:p>
          <a:p>
            <a:r>
              <a:rPr lang="en-US" dirty="0"/>
              <a:t>Understand the different object types.</a:t>
            </a:r>
          </a:p>
          <a:p>
            <a:endParaRPr lang="en-US" dirty="0"/>
          </a:p>
          <a:p>
            <a:r>
              <a:rPr lang="en-US" dirty="0"/>
              <a:t>Have the ability to subset objects.</a:t>
            </a:r>
          </a:p>
          <a:p>
            <a:endParaRPr lang="en-US" dirty="0"/>
          </a:p>
          <a:p>
            <a:r>
              <a:rPr lang="en-US" dirty="0"/>
              <a:t>Understand common errors when working with different object classes and types.</a:t>
            </a:r>
          </a:p>
        </p:txBody>
      </p:sp>
    </p:spTree>
    <p:extLst>
      <p:ext uri="{BB962C8B-B14F-4D97-AF65-F5344CB8AC3E}">
        <p14:creationId xmlns:p14="http://schemas.microsoft.com/office/powerpoint/2010/main" val="1222332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7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336"/>
            <a:ext cx="10515600" cy="3764604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br>
              <a:rPr lang="en-US" dirty="0">
                <a:highlight>
                  <a:srgbClr val="FFFF00"/>
                </a:highlight>
              </a:rPr>
            </a:br>
            <a:br>
              <a:rPr lang="en-US" dirty="0">
                <a:highlight>
                  <a:srgbClr val="FFFF00"/>
                </a:highlight>
              </a:rPr>
            </a:br>
            <a:r>
              <a:rPr lang="en-US" dirty="0"/>
              <a:t>Any questions, feel free to comment on the chat.</a:t>
            </a:r>
            <a:endParaRPr lang="en-GB" dirty="0"/>
          </a:p>
        </p:txBody>
      </p:sp>
      <p:pic>
        <p:nvPicPr>
          <p:cNvPr id="1026" name="Picture 2" descr="Stop Ending Your Speeches With 'Any Questions' and End With This ...">
            <a:extLst>
              <a:ext uri="{FF2B5EF4-FFF2-40B4-BE49-F238E27FC236}">
                <a16:creationId xmlns:a16="http://schemas.microsoft.com/office/drawing/2014/main" id="{698EC597-9E9F-48B7-A46B-FE7234CE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2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8D00B7F-19EC-4C7A-BBEA-B3EAB3120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782504"/>
              </p:ext>
            </p:extLst>
          </p:nvPr>
        </p:nvGraphicFramePr>
        <p:xfrm>
          <a:off x="1215957" y="464695"/>
          <a:ext cx="10317722" cy="602817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687794">
                  <a:extLst>
                    <a:ext uri="{9D8B030D-6E8A-4147-A177-3AD203B41FA5}">
                      <a16:colId xmlns:a16="http://schemas.microsoft.com/office/drawing/2014/main" val="3131603323"/>
                    </a:ext>
                  </a:extLst>
                </a:gridCol>
                <a:gridCol w="2698229">
                  <a:extLst>
                    <a:ext uri="{9D8B030D-6E8A-4147-A177-3AD203B41FA5}">
                      <a16:colId xmlns:a16="http://schemas.microsoft.com/office/drawing/2014/main" val="2653297897"/>
                    </a:ext>
                  </a:extLst>
                </a:gridCol>
                <a:gridCol w="6931699">
                  <a:extLst>
                    <a:ext uri="{9D8B030D-6E8A-4147-A177-3AD203B41FA5}">
                      <a16:colId xmlns:a16="http://schemas.microsoft.com/office/drawing/2014/main" val="3170107760"/>
                    </a:ext>
                  </a:extLst>
                </a:gridCol>
              </a:tblGrid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799775"/>
                  </a:ext>
                </a:extLst>
              </a:tr>
              <a:tr h="1088337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Introductions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Chance for everybody to introduce themselves. 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Teaching team to outline how they use R and why they wanted to be involved in teaching.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170709"/>
                  </a:ext>
                </a:extLst>
              </a:tr>
              <a:tr h="761836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Short Presentation</a:t>
                      </a:r>
                      <a:endParaRPr lang="en-GB" sz="1800" b="1" kern="1200" dirty="0">
                        <a:effectLst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What is R, why is it useful. Some cool examples.</a:t>
                      </a:r>
                    </a:p>
                    <a:p>
                      <a:r>
                        <a:rPr lang="en-US" sz="1800" kern="1200" dirty="0">
                          <a:effectLst/>
                        </a:rPr>
                        <a:t>Ensure everyone has RStudio downloaded.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1224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1 - BASICS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44013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65980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2 - OBJECTS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612194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69297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Session 3 – WORKFLOW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by Rob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67733"/>
                  </a:ext>
                </a:extLst>
              </a:tr>
              <a:tr h="441381">
                <a:tc>
                  <a:txBody>
                    <a:bodyPr/>
                    <a:lstStyle/>
                    <a:p>
                      <a:r>
                        <a:rPr lang="en-US" dirty="0"/>
                        <a:t>XX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 (10mins)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We strongly recommend getting up and moving around. #</a:t>
                      </a: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movemore</a:t>
                      </a:r>
                      <a:endParaRPr lang="en-GB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15649"/>
                  </a:ext>
                </a:extLst>
              </a:tr>
              <a:tr h="1088337">
                <a:tc>
                  <a:txBody>
                    <a:bodyPr/>
                    <a:lstStyle/>
                    <a:p>
                      <a:r>
                        <a:rPr lang="en-US" b="1" dirty="0"/>
                        <a:t>XX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Presentation &amp; Feedback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approach a problem in R, working efficiently and collaborating with others. </a:t>
                      </a:r>
                    </a:p>
                    <a:p>
                      <a:r>
                        <a:rPr lang="en-US" dirty="0"/>
                        <a:t>We are happy to stay on afterwards to answer specific questions.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7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038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17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9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ush ups exercises and yoga Royalty Free Vector Image">
            <a:extLst>
              <a:ext uri="{FF2B5EF4-FFF2-40B4-BE49-F238E27FC236}">
                <a16:creationId xmlns:a16="http://schemas.microsoft.com/office/drawing/2014/main" id="{13667A71-99C4-4DDE-9600-665F656A7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1" b="23980"/>
          <a:stretch/>
        </p:blipFill>
        <p:spPr bwMode="auto">
          <a:xfrm>
            <a:off x="6342255" y="2585578"/>
            <a:ext cx="5578638" cy="24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65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680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ED0A-6EFF-4903-B14C-D5938B0F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Session 3: 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125D8-391A-4EB6-9DC5-AA56E889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how to read in data from different file types.</a:t>
            </a:r>
          </a:p>
          <a:p>
            <a:endParaRPr lang="en-US" dirty="0"/>
          </a:p>
          <a:p>
            <a:r>
              <a:rPr lang="en-US" dirty="0"/>
              <a:t>Understand how to sense-check datasets.</a:t>
            </a:r>
          </a:p>
          <a:p>
            <a:endParaRPr lang="en-US" dirty="0"/>
          </a:p>
          <a:p>
            <a:r>
              <a:rPr lang="en-US" dirty="0"/>
              <a:t>Summarize data.</a:t>
            </a:r>
          </a:p>
          <a:p>
            <a:endParaRPr lang="en-US" dirty="0"/>
          </a:p>
          <a:p>
            <a:r>
              <a:rPr lang="en-US" dirty="0"/>
              <a:t>Create basic plots.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55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F5680-F524-4191-A057-D295F09C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395537"/>
            <a:ext cx="5086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4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2D22-6315-4D1D-8472-45E73760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85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&lt;insert Exercises link&gt;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316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E1E9-DFF6-4303-8722-4FDE672D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Finished</a:t>
            </a:r>
            <a:endParaRPr lang="en-GB" dirty="0"/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F34A0ADF-CBE8-40AD-AC70-D4B4D362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23" y="2095168"/>
            <a:ext cx="2782554" cy="35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42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F8BB-B0F6-4288-92F8-3F3E33E5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10 minute break</a:t>
            </a:r>
            <a:endParaRPr lang="en-GB" dirty="0"/>
          </a:p>
        </p:txBody>
      </p:sp>
      <p:pic>
        <p:nvPicPr>
          <p:cNvPr id="9218" name="Picture 2" descr="Just do something and be active! - Move More - Manor and Castle">
            <a:extLst>
              <a:ext uri="{FF2B5EF4-FFF2-40B4-BE49-F238E27FC236}">
                <a16:creationId xmlns:a16="http://schemas.microsoft.com/office/drawing/2014/main" id="{05137DF0-6E7E-419A-B5B6-C88A20CA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9" y="2585578"/>
            <a:ext cx="4637781" cy="2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leg raises clipart - Clip Art Library">
            <a:extLst>
              <a:ext uri="{FF2B5EF4-FFF2-40B4-BE49-F238E27FC236}">
                <a16:creationId xmlns:a16="http://schemas.microsoft.com/office/drawing/2014/main" id="{2407848B-4028-4634-AD54-BEF3A899F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774533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42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28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3111"/>
          </a:xfrm>
        </p:spPr>
        <p:txBody>
          <a:bodyPr/>
          <a:lstStyle/>
          <a:p>
            <a:r>
              <a:rPr lang="en-US" dirty="0"/>
              <a:t>Live coding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7EC2-1297-496A-992A-65FFC46C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9" y="2085474"/>
            <a:ext cx="6058401" cy="429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4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1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3111"/>
          </a:xfrm>
        </p:spPr>
        <p:txBody>
          <a:bodyPr/>
          <a:lstStyle/>
          <a:p>
            <a:r>
              <a:rPr lang="en-US" dirty="0"/>
              <a:t>Further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7953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63111"/>
          </a:xfrm>
        </p:spPr>
        <p:txBody>
          <a:bodyPr/>
          <a:lstStyle/>
          <a:p>
            <a:r>
              <a:rPr lang="en-US" dirty="0"/>
              <a:t>Final 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29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Robert 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Background: </a:t>
            </a:r>
          </a:p>
          <a:p>
            <a:pPr lvl="1"/>
            <a:r>
              <a:rPr lang="en-US" dirty="0"/>
              <a:t>Bachelors &amp; Masters in Economics from the University of Nottingham.</a:t>
            </a:r>
          </a:p>
          <a:p>
            <a:pPr lvl="1"/>
            <a:r>
              <a:rPr lang="en-US" dirty="0"/>
              <a:t>PhD Candidate, School of Health &amp; Related Research, Sheffield.</a:t>
            </a:r>
          </a:p>
          <a:p>
            <a:pPr lvl="1"/>
            <a:endParaRPr lang="en-US" dirty="0"/>
          </a:p>
          <a:p>
            <a:r>
              <a:rPr lang="en-US" dirty="0"/>
              <a:t>Teaching: </a:t>
            </a:r>
          </a:p>
          <a:p>
            <a:pPr lvl="1"/>
            <a:r>
              <a:rPr lang="en-US" dirty="0"/>
              <a:t>Advanced Simulation Methods  (ScHARR HEDM MSc)</a:t>
            </a:r>
          </a:p>
          <a:p>
            <a:pPr lvl="1"/>
            <a:r>
              <a:rPr lang="en-US" dirty="0"/>
              <a:t>Medical Statistics (Sheffield Medical School)</a:t>
            </a:r>
          </a:p>
          <a:p>
            <a:pPr lvl="1"/>
            <a:r>
              <a:rPr lang="en-GB" dirty="0"/>
              <a:t>Data Science for Health Economic Evaluation (book).</a:t>
            </a:r>
          </a:p>
          <a:p>
            <a:pPr lvl="1"/>
            <a:endParaRPr lang="en-GB" dirty="0"/>
          </a:p>
          <a:p>
            <a:r>
              <a:rPr lang="en-GB" dirty="0"/>
              <a:t>Research:</a:t>
            </a:r>
          </a:p>
          <a:p>
            <a:pPr lvl="1"/>
            <a:r>
              <a:rPr lang="en-GB" dirty="0"/>
              <a:t>Application of health economics to evaluation of interventions to increase population physical activity.</a:t>
            </a:r>
          </a:p>
          <a:p>
            <a:pPr lvl="1"/>
            <a:r>
              <a:rPr lang="en-GB" dirty="0"/>
              <a:t>Development of user interfaces for public health economic models.</a:t>
            </a:r>
          </a:p>
          <a:p>
            <a:pPr lvl="1"/>
            <a:r>
              <a:rPr lang="en-GB" dirty="0"/>
              <a:t>Advisory work with World Health Organisation &amp; </a:t>
            </a:r>
            <a:r>
              <a:rPr lang="en-GB" dirty="0" err="1"/>
              <a:t>parkrunUK</a:t>
            </a:r>
            <a:r>
              <a:rPr lang="en-GB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76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Schneider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Background: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Bachelors &amp; Masters in Economics from the University of Nottingham.</a:t>
            </a:r>
          </a:p>
          <a:p>
            <a:pPr lvl="1"/>
            <a:r>
              <a:rPr lang="en-US" dirty="0"/>
              <a:t>PhD Candidate, School of Health &amp; Related Research, Sheffield.</a:t>
            </a:r>
          </a:p>
          <a:p>
            <a:pPr lvl="1"/>
            <a:endParaRPr lang="en-US" dirty="0"/>
          </a:p>
          <a:p>
            <a:r>
              <a:rPr lang="en-US" dirty="0"/>
              <a:t>Teaching: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Advanced Simulation Methods  (ScHARR HEDM MSc)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Medical Statistics (Sheffield Medical School)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Data Science for Health Economic Evaluation (book).</a:t>
            </a:r>
          </a:p>
          <a:p>
            <a:pPr lvl="1"/>
            <a:endParaRPr lang="en-GB" dirty="0"/>
          </a:p>
          <a:p>
            <a:r>
              <a:rPr lang="en-GB" dirty="0"/>
              <a:t>Research: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Application of health economics to evaluation of interventions to increase population physical activity.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Development of user interfaces for public health economic models.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Advisory work with World Health Organisation &amp; </a:t>
            </a:r>
            <a:r>
              <a:rPr lang="en-GB" dirty="0" err="1">
                <a:highlight>
                  <a:srgbClr val="FFFF00"/>
                </a:highlight>
              </a:rPr>
              <a:t>parkrunUK</a:t>
            </a:r>
            <a:r>
              <a:rPr lang="en-GB" dirty="0">
                <a:highlight>
                  <a:srgbClr val="FFFF00"/>
                </a:highlight>
              </a:rPr>
              <a:t>.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33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2E6C-7049-4CD4-AFAE-42C43151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Participants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1091-8EFF-4686-AF0E-82538C4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What your background is…</a:t>
            </a:r>
          </a:p>
          <a:p>
            <a:endParaRPr lang="en-US" sz="3600" dirty="0"/>
          </a:p>
          <a:p>
            <a:r>
              <a:rPr lang="en-US" sz="3600" dirty="0"/>
              <a:t>What experience you have with …</a:t>
            </a:r>
          </a:p>
          <a:p>
            <a:pPr lvl="1"/>
            <a:r>
              <a:rPr lang="en-US" sz="3200" dirty="0"/>
              <a:t>Programming</a:t>
            </a:r>
          </a:p>
          <a:p>
            <a:pPr lvl="1"/>
            <a:r>
              <a:rPr lang="en-US" sz="3200" dirty="0"/>
              <a:t>Excel</a:t>
            </a:r>
          </a:p>
          <a:p>
            <a:pPr lvl="1"/>
            <a:r>
              <a:rPr lang="en-US" sz="3200" dirty="0"/>
              <a:t>Statistics</a:t>
            </a:r>
          </a:p>
          <a:p>
            <a:pPr lvl="1"/>
            <a:endParaRPr lang="en-US" sz="3200" dirty="0"/>
          </a:p>
          <a:p>
            <a:r>
              <a:rPr lang="en-US" sz="3600" dirty="0"/>
              <a:t>Why you would like to learn R…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1427D7-5A1E-4377-8319-F586C6BDB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31" y="1883862"/>
            <a:ext cx="3614988" cy="3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3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212E-DE2A-4C1D-94DE-EAD3B87AA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1122363"/>
            <a:ext cx="9031705" cy="2387600"/>
          </a:xfrm>
        </p:spPr>
        <p:txBody>
          <a:bodyPr/>
          <a:lstStyle/>
          <a:p>
            <a:r>
              <a:rPr lang="en-US" dirty="0"/>
              <a:t>Introduction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18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best of new zealand">
            <a:extLst>
              <a:ext uri="{FF2B5EF4-FFF2-40B4-BE49-F238E27FC236}">
                <a16:creationId xmlns:a16="http://schemas.microsoft.com/office/drawing/2014/main" id="{39E5D510-506F-49AE-B37F-6E34131643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5" b="58407"/>
          <a:stretch/>
        </p:blipFill>
        <p:spPr bwMode="auto">
          <a:xfrm>
            <a:off x="0" y="4458437"/>
            <a:ext cx="12192000" cy="239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FD02-B3B0-48A2-B439-D4D0FEA36C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675005" y="4452651"/>
            <a:ext cx="1537195" cy="2399562"/>
          </a:xfrm>
          <a:prstGeom prst="rect">
            <a:avLst/>
          </a:prstGeom>
        </p:spPr>
      </p:pic>
      <p:pic>
        <p:nvPicPr>
          <p:cNvPr id="3084" name="Picture 12" descr="https://portr8.co.nz/wp-content/uploads/allbalcks-black.jpg">
            <a:extLst>
              <a:ext uri="{FF2B5EF4-FFF2-40B4-BE49-F238E27FC236}">
                <a16:creationId xmlns:a16="http://schemas.microsoft.com/office/drawing/2014/main" id="{843754E5-A0A8-41E5-8CE0-B52D82489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6949" r="36929" b="6544"/>
          <a:stretch/>
        </p:blipFill>
        <p:spPr bwMode="auto">
          <a:xfrm>
            <a:off x="0" y="4452651"/>
            <a:ext cx="1675005" cy="24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>
            <a:extLst>
              <a:ext uri="{FF2B5EF4-FFF2-40B4-BE49-F238E27FC236}">
                <a16:creationId xmlns:a16="http://schemas.microsoft.com/office/drawing/2014/main" id="{1E09468F-2CBC-4CFD-BFC1-D2DDCF81A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7" b="14967"/>
          <a:stretch/>
        </p:blipFill>
        <p:spPr bwMode="auto">
          <a:xfrm>
            <a:off x="4887205" y="4486987"/>
            <a:ext cx="4874344" cy="236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new zealand outline">
            <a:extLst>
              <a:ext uri="{FF2B5EF4-FFF2-40B4-BE49-F238E27FC236}">
                <a16:creationId xmlns:a16="http://schemas.microsoft.com/office/drawing/2014/main" id="{9FF1BA06-2B42-4956-9B31-A5E50513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200" y="4452651"/>
            <a:ext cx="1631281" cy="23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4C854-6B77-4C72-BAA1-6055CA820C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Programming language &amp; free software environment.</a:t>
            </a:r>
          </a:p>
          <a:p>
            <a:r>
              <a:rPr lang="en-US" dirty="0"/>
              <a:t>Mainly used for statistical and graphical techniques.</a:t>
            </a:r>
          </a:p>
          <a:p>
            <a:r>
              <a:rPr lang="en-US" dirty="0"/>
              <a:t>Able to produce fantastic publication-quality plots.</a:t>
            </a:r>
          </a:p>
          <a:p>
            <a:r>
              <a:rPr lang="en-US" dirty="0"/>
              <a:t>Base-R is good, Base-R + additional packages is awesome.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D729763-437E-401E-8F7B-CEA83C99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learn 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95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618</Words>
  <Application>Microsoft Office PowerPoint</Application>
  <PresentationFormat>Widescreen</PresentationFormat>
  <Paragraphs>140</Paragraphs>
  <Slides>41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 R for ScHARR</vt:lpstr>
      <vt:lpstr>PowerPoint Presentation</vt:lpstr>
      <vt:lpstr>Introductions</vt:lpstr>
      <vt:lpstr>Robert Smith</vt:lpstr>
      <vt:lpstr>Paul Schneider</vt:lpstr>
      <vt:lpstr>Participants</vt:lpstr>
      <vt:lpstr>Introduction Presentation</vt:lpstr>
      <vt:lpstr>Why learn R?</vt:lpstr>
      <vt:lpstr>Why learn R? – opportunity cost.</vt:lpstr>
      <vt:lpstr>Why learn R? – flexibility</vt:lpstr>
      <vt:lpstr>Why learn R? – community.</vt:lpstr>
      <vt:lpstr>Why learn R? – employability</vt:lpstr>
      <vt:lpstr>Additional Features</vt:lpstr>
      <vt:lpstr>PowerPoint Presentation</vt:lpstr>
      <vt:lpstr>PowerPoint Presentation</vt:lpstr>
      <vt:lpstr>My experience learning R</vt:lpstr>
      <vt:lpstr>PowerPoint Presentation</vt:lpstr>
      <vt:lpstr>PowerPoint Presentation</vt:lpstr>
      <vt:lpstr>Session 1</vt:lpstr>
      <vt:lpstr> Session 1: Objectives</vt:lpstr>
      <vt:lpstr> Session 1: R-Studio Layout</vt:lpstr>
      <vt:lpstr>PowerPoint Presentation</vt:lpstr>
      <vt:lpstr>&lt;insert Exercises link&gt;</vt:lpstr>
      <vt:lpstr>10 minute break</vt:lpstr>
      <vt:lpstr>Session 2</vt:lpstr>
      <vt:lpstr> Session 2: Objectives</vt:lpstr>
      <vt:lpstr>PowerPoint Presentation</vt:lpstr>
      <vt:lpstr>&lt;insert Exercises link&gt;  Any questions, feel free to comment on the chat.</vt:lpstr>
      <vt:lpstr>PowerPoint Presentation</vt:lpstr>
      <vt:lpstr>10 minute break</vt:lpstr>
      <vt:lpstr>Session 3</vt:lpstr>
      <vt:lpstr> Session 3: Objectives</vt:lpstr>
      <vt:lpstr>PowerPoint Presentation</vt:lpstr>
      <vt:lpstr>&lt;insert Exercises link&gt;</vt:lpstr>
      <vt:lpstr>Exercises Finished</vt:lpstr>
      <vt:lpstr>10 minute break</vt:lpstr>
      <vt:lpstr>Conclusion Presentation</vt:lpstr>
      <vt:lpstr>Live coding</vt:lpstr>
      <vt:lpstr>Further resources</vt:lpstr>
      <vt:lpstr>Final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R-4-ScHARR</dc:title>
  <dc:creator>Robert Smith</dc:creator>
  <cp:lastModifiedBy>Robert Smith</cp:lastModifiedBy>
  <cp:revision>16</cp:revision>
  <dcterms:created xsi:type="dcterms:W3CDTF">2020-07-07T12:21:10Z</dcterms:created>
  <dcterms:modified xsi:type="dcterms:W3CDTF">2020-07-07T16:31:06Z</dcterms:modified>
</cp:coreProperties>
</file>